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1" r:id="rId4"/>
    <p:sldId id="268" r:id="rId5"/>
    <p:sldId id="260" r:id="rId6"/>
    <p:sldId id="262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64" r:id="rId16"/>
    <p:sldId id="27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910" y="1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94E0A-C058-4FE4-AB54-AD8B89AD96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0F4656-4FED-463C-8091-AAB9CEC24A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2BF93-0493-4D14-8939-74FAC2F71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CAB05-43B8-4C9A-A0C0-0649FFBA8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A1AD4-3316-4455-8A09-8B500A5F8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96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D8791-F6E6-43B3-A995-5C326B249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B0A911-CB42-4E24-8F5C-DA08AD21C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DDE25E-A51D-4FA4-A0A3-FBDAA368E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538AB-F5B0-4FF5-8C0F-6670DE429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8AE04-2C39-44C0-826F-85834F002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27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4F5BEF-12FE-4D27-987A-EB8C4D4D5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FF732-3443-46CC-AC65-152295DDE7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7E0B0-B4E3-42B0-A386-5DFE57943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C0FF54-D2DA-4C8C-9DE2-212B1B6FE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A07D6-FA0D-4746-9002-48956FFA2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69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AB189-1D35-49B0-B280-5E9654E57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03CC1-A378-441C-88C0-0887C158F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59B22E-1E7F-4A91-B0A0-0B1601D9C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5865D-9EDE-4876-BD0F-D5B434592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2698D-8F60-4A5F-83A8-83D49B69A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493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1EA2B-1FF3-4EF3-839B-4ADE36AB5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D983E-12FF-4BF3-ABE0-2CBB0B217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46698-CD9E-46C3-AC61-906BF0808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B0042-5F32-4E29-80D8-0DD1E66ED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A5FE67-E860-4877-AC76-094EE328B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796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69C8E-4A4A-49E9-947C-55B2AD667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A182D-A80C-4D4B-90DF-21F02F7DD7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3EA2F9-0AA3-4728-8F10-CB520F718E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22054D-F7AF-41A4-8110-6B7CF0010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17E04-73EF-4F35-A0C6-2A612622F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4EB188-9896-4467-A2C5-48A76D54A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720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D171C-8E3D-4E85-A3C9-C26070D5F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EAF7E1-D665-46FC-B93B-D51228403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06E1B5-D811-4ABE-9EE3-0666164FFB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C73943-90F8-4791-BB68-740C6EA83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F89E9A-2FE0-4487-AE8E-B080F4129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C79FD1-31DF-4D55-A918-31704212D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B0EA7F-34E4-442F-970D-8CD56AF50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240A77-B27B-444F-AD6A-412391845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63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006F-4AA9-4752-81B1-CF977B0D3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5B3C35-C7D2-47F3-AB1C-93A03961A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15414F-0381-489D-B4EB-0D7D643D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98D51-0EFB-4E02-874E-30F8B54E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2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5A33BD-B648-43F9-A63C-742816FA8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8FD5AC-A2F9-4163-A046-A1F53FC20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62381-B6FC-4454-9653-A8FD59CB3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46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D1F8E-E5E0-48A4-83CB-94113BAAF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26D16-B712-4C31-B975-8728B92856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810AC-ED10-4ED5-89F6-945B70A52C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D46361-0208-45F4-8BE2-D9956FB9B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D9F0A-DE04-4032-B0F1-20F2E7FE9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562C3-10EE-46DE-A42F-D595E3160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117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6BA59-93D5-4E48-8209-54D6E4A8E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970193-61AC-49CD-B49A-B48C631DB7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BD414B-D02D-4705-8005-50044B99F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4421CA-D0EA-42C7-881E-B67029ECC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4D987F-6B1F-4930-B504-E3B691E75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8C2EBC-722E-432A-8DA3-512FD013B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59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372E77-A7D2-455A-82DD-128368248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ADECE2-7C1F-49AA-A3AA-562F7AAFF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05A87-BF01-4877-8237-3D4C76737E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E71A9-932E-40D2-A5A1-22D2FF3B6B3C}" type="datetimeFigureOut">
              <a:rPr lang="en-US" smtClean="0"/>
              <a:t>3/16/2023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8B51C3-7D1C-4C8F-AB5A-644BF161B7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B7116-D532-487A-93F0-FC2F480E1E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C1A817-2F3B-444B-A5B9-DAAEE94EE2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53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9974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665826" y="115410"/>
            <a:ext cx="8238537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b="1" dirty="0"/>
          </a:p>
          <a:p>
            <a:r>
              <a:rPr lang="en-US" sz="4000" b="1" dirty="0">
                <a:latin typeface="Arial" panose="020B0604020202020204" pitchFamily="34" charset="0"/>
                <a:cs typeface="Arial" panose="020B0604020202020204" pitchFamily="34" charset="0"/>
              </a:rPr>
              <a:t>Telco customer Churn Prediction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2987F9-632A-40C0-A35B-F29484B467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67" y="3754090"/>
            <a:ext cx="6152842" cy="289774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DE94FFD-2F35-457B-98C7-E26DE12F6F9C}"/>
              </a:ext>
            </a:extLst>
          </p:cNvPr>
          <p:cNvSpPr/>
          <p:nvPr/>
        </p:nvSpPr>
        <p:spPr>
          <a:xfrm>
            <a:off x="722667" y="1306968"/>
            <a:ext cx="93978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>
                    <a:lumMod val="65000"/>
                  </a:schemeClr>
                </a:solidFill>
              </a:rPr>
              <a:t>Machine Learning classification problem - 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4244598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Example of ML Algorithm – Training 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B735C12-9E3E-4ACF-856B-E7CF03FB27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2536" y="1261884"/>
            <a:ext cx="6919464" cy="559611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A34878B-95F9-4196-92B8-D3D66183876A}"/>
              </a:ext>
            </a:extLst>
          </p:cNvPr>
          <p:cNvSpPr txBox="1"/>
          <p:nvPr/>
        </p:nvSpPr>
        <p:spPr>
          <a:xfrm>
            <a:off x="609601" y="2213282"/>
            <a:ext cx="33832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Here you can see the data that was used to train the tree flow through the tree.</a:t>
            </a:r>
          </a:p>
          <a:p>
            <a:r>
              <a:rPr lang="en-US" dirty="0"/>
              <a:t>This data is called </a:t>
            </a:r>
            <a:r>
              <a:rPr lang="en-US" b="1" dirty="0"/>
              <a:t>training data</a:t>
            </a:r>
            <a:r>
              <a:rPr lang="en-US" dirty="0"/>
              <a:t> because it was used to train the model.</a:t>
            </a:r>
          </a:p>
          <a:p>
            <a:endParaRPr lang="en-US" dirty="0"/>
          </a:p>
          <a:p>
            <a:r>
              <a:rPr lang="en-US" dirty="0"/>
              <a:t>Because in this example the tree grew until it was 100% accurate, this tree maps each training data point perfectly to which Customer from the sample actually Churned.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9601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Example of ML Algorithm – Cross Validation 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A34878B-95F9-4196-92B8-D3D66183876A}"/>
              </a:ext>
            </a:extLst>
          </p:cNvPr>
          <p:cNvSpPr txBox="1"/>
          <p:nvPr/>
        </p:nvSpPr>
        <p:spPr>
          <a:xfrm>
            <a:off x="609601" y="2213282"/>
            <a:ext cx="338327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matters more is how the tree performs on previously-unseen data.</a:t>
            </a:r>
          </a:p>
          <a:p>
            <a:endParaRPr lang="en-US" dirty="0"/>
          </a:p>
          <a:p>
            <a:r>
              <a:rPr lang="en-US" dirty="0"/>
              <a:t>To </a:t>
            </a:r>
            <a:r>
              <a:rPr lang="en-US" b="1" dirty="0"/>
              <a:t>test</a:t>
            </a:r>
            <a:r>
              <a:rPr lang="en-US" dirty="0"/>
              <a:t> the tree's performance on new data, we need to apply it to data points that it has never seen before. This previously unused data is called </a:t>
            </a:r>
            <a:r>
              <a:rPr lang="en-US" b="1" dirty="0"/>
              <a:t>test data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This serves as a “Reality Check” to see how the model would perform outside a training environment.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0435CE-780B-424C-A72F-C3AC9B224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9926" y="1261884"/>
            <a:ext cx="7412074" cy="559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24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Machine Learning Pipeline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0E8BB12-2559-4362-9528-0B418F851AC8}"/>
              </a:ext>
            </a:extLst>
          </p:cNvPr>
          <p:cNvSpPr/>
          <p:nvPr/>
        </p:nvSpPr>
        <p:spPr>
          <a:xfrm>
            <a:off x="205518" y="4053840"/>
            <a:ext cx="1409922" cy="95878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Pre-Processed Data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3274707-F005-4B3B-875A-9BA6DDA72DB7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1615440" y="4533234"/>
            <a:ext cx="3048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AEE230C-C2E1-4151-B200-EA7810B9BB43}"/>
              </a:ext>
            </a:extLst>
          </p:cNvPr>
          <p:cNvSpPr/>
          <p:nvPr/>
        </p:nvSpPr>
        <p:spPr>
          <a:xfrm>
            <a:off x="4381722" y="2608325"/>
            <a:ext cx="2714909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LogisticRegression</a:t>
            </a:r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747EC1D-DD9D-48D0-981A-D62FB57C2B50}"/>
              </a:ext>
            </a:extLst>
          </p:cNvPr>
          <p:cNvSpPr/>
          <p:nvPr/>
        </p:nvSpPr>
        <p:spPr>
          <a:xfrm>
            <a:off x="4381722" y="3336348"/>
            <a:ext cx="2714909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RandomForestClassifier</a:t>
            </a:r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E770E21-1487-413D-9FDB-4DFDB7E0CFEC}"/>
              </a:ext>
            </a:extLst>
          </p:cNvPr>
          <p:cNvSpPr/>
          <p:nvPr/>
        </p:nvSpPr>
        <p:spPr>
          <a:xfrm>
            <a:off x="4381722" y="3984674"/>
            <a:ext cx="2714909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GradientBoostingClassifier</a:t>
            </a:r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A1C6FE0-EB76-46BC-97BF-D6014FE830A5}"/>
              </a:ext>
            </a:extLst>
          </p:cNvPr>
          <p:cNvSpPr/>
          <p:nvPr/>
        </p:nvSpPr>
        <p:spPr>
          <a:xfrm>
            <a:off x="4381721" y="4659603"/>
            <a:ext cx="2714909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XGBClassifier</a:t>
            </a:r>
            <a:endParaRPr lang="en-US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D087AD1-A12D-4F79-8071-B9B6482DDF0E}"/>
              </a:ext>
            </a:extLst>
          </p:cNvPr>
          <p:cNvSpPr/>
          <p:nvPr/>
        </p:nvSpPr>
        <p:spPr>
          <a:xfrm>
            <a:off x="4381721" y="5334532"/>
            <a:ext cx="2714909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MLPClassifier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B292CE7-C713-4057-8811-1EAEE770F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056" y="3576624"/>
            <a:ext cx="1730612" cy="1782052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6180640-E32C-434A-87CA-1D08E5B12508}"/>
              </a:ext>
            </a:extLst>
          </p:cNvPr>
          <p:cNvSpPr/>
          <p:nvPr/>
        </p:nvSpPr>
        <p:spPr>
          <a:xfrm>
            <a:off x="2327697" y="2608325"/>
            <a:ext cx="1562971" cy="72391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Sampling options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AADA23D-82C2-4E8E-8E38-1D223EF7A19B}"/>
              </a:ext>
            </a:extLst>
          </p:cNvPr>
          <p:cNvSpPr/>
          <p:nvPr/>
        </p:nvSpPr>
        <p:spPr>
          <a:xfrm>
            <a:off x="7672806" y="2608325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Parameters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F13327B-5C35-405D-80FB-408F9713BEF8}"/>
              </a:ext>
            </a:extLst>
          </p:cNvPr>
          <p:cNvSpPr/>
          <p:nvPr/>
        </p:nvSpPr>
        <p:spPr>
          <a:xfrm>
            <a:off x="7672806" y="3336348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CA3F9BD9-6E44-4688-9ED4-8DB295E79F8F}"/>
              </a:ext>
            </a:extLst>
          </p:cNvPr>
          <p:cNvSpPr/>
          <p:nvPr/>
        </p:nvSpPr>
        <p:spPr>
          <a:xfrm>
            <a:off x="7672806" y="3984674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Parameters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4DA8F7D4-DCAC-465C-9F8C-B134501BB11A}"/>
              </a:ext>
            </a:extLst>
          </p:cNvPr>
          <p:cNvSpPr/>
          <p:nvPr/>
        </p:nvSpPr>
        <p:spPr>
          <a:xfrm>
            <a:off x="7672806" y="4659603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Parameters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BAD851D-0136-4BA2-9672-288533DA6469}"/>
              </a:ext>
            </a:extLst>
          </p:cNvPr>
          <p:cNvSpPr/>
          <p:nvPr/>
        </p:nvSpPr>
        <p:spPr>
          <a:xfrm>
            <a:off x="7672806" y="5334532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Parameters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FA0B13E-CB0B-44BD-9C89-68319D1BE4FC}"/>
              </a:ext>
            </a:extLst>
          </p:cNvPr>
          <p:cNvSpPr/>
          <p:nvPr/>
        </p:nvSpPr>
        <p:spPr>
          <a:xfrm>
            <a:off x="9765141" y="2608325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Feat. Reduction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A1675C9-B3E0-4F0E-9A75-0F60B29C5701}"/>
              </a:ext>
            </a:extLst>
          </p:cNvPr>
          <p:cNvSpPr/>
          <p:nvPr/>
        </p:nvSpPr>
        <p:spPr>
          <a:xfrm>
            <a:off x="9765141" y="3336348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Feat. Reduction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46B9BC83-3E6D-4B5A-93BB-3D9A6AAF1D98}"/>
              </a:ext>
            </a:extLst>
          </p:cNvPr>
          <p:cNvSpPr/>
          <p:nvPr/>
        </p:nvSpPr>
        <p:spPr>
          <a:xfrm>
            <a:off x="9765141" y="3984674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Feat. Reduction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BFA59DA5-946A-4415-BEAB-D0C0839DE416}"/>
              </a:ext>
            </a:extLst>
          </p:cNvPr>
          <p:cNvSpPr/>
          <p:nvPr/>
        </p:nvSpPr>
        <p:spPr>
          <a:xfrm>
            <a:off x="9765141" y="4659603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Feat. Reduction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4F412E5-30C3-4083-B2BF-202900D7347B}"/>
              </a:ext>
            </a:extLst>
          </p:cNvPr>
          <p:cNvSpPr/>
          <p:nvPr/>
        </p:nvSpPr>
        <p:spPr>
          <a:xfrm>
            <a:off x="9765141" y="5334532"/>
            <a:ext cx="1744758" cy="56203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Feat. Reduction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679849A7-F8CF-49B9-AA24-374407F9FB6C}"/>
              </a:ext>
            </a:extLst>
          </p:cNvPr>
          <p:cNvSpPr/>
          <p:nvPr/>
        </p:nvSpPr>
        <p:spPr>
          <a:xfrm>
            <a:off x="2327697" y="1571315"/>
            <a:ext cx="1562971" cy="72391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Iterate over 4 sampling opt.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C7ED017-E8AD-4DAD-B93D-18E6443A1C50}"/>
              </a:ext>
            </a:extLst>
          </p:cNvPr>
          <p:cNvSpPr/>
          <p:nvPr/>
        </p:nvSpPr>
        <p:spPr>
          <a:xfrm>
            <a:off x="4381721" y="1571315"/>
            <a:ext cx="2714909" cy="72391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Iterate over 5 different ML Models.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02CE4E8-DAF8-477A-B13A-29060578F3F1}"/>
              </a:ext>
            </a:extLst>
          </p:cNvPr>
          <p:cNvSpPr/>
          <p:nvPr/>
        </p:nvSpPr>
        <p:spPr>
          <a:xfrm>
            <a:off x="7672807" y="1571315"/>
            <a:ext cx="1744758" cy="72391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Gridsearch</a:t>
            </a:r>
            <a:r>
              <a:rPr lang="en-US" dirty="0"/>
              <a:t> Parameters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4A08FD94-D525-4DE0-9293-64EE4AC60CEE}"/>
              </a:ext>
            </a:extLst>
          </p:cNvPr>
          <p:cNvSpPr/>
          <p:nvPr/>
        </p:nvSpPr>
        <p:spPr>
          <a:xfrm>
            <a:off x="9765141" y="1571315"/>
            <a:ext cx="1744758" cy="723914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Reverse engineer feat.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809D858-F475-4070-BA30-D73C7E0DDD74}"/>
              </a:ext>
            </a:extLst>
          </p:cNvPr>
          <p:cNvCxnSpPr>
            <a:stCxn id="32" idx="3"/>
            <a:endCxn id="33" idx="1"/>
          </p:cNvCxnSpPr>
          <p:nvPr/>
        </p:nvCxnSpPr>
        <p:spPr>
          <a:xfrm>
            <a:off x="3890668" y="1933272"/>
            <a:ext cx="4910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08D66EB-16F8-464F-A7AA-7F2CA992FEC1}"/>
              </a:ext>
            </a:extLst>
          </p:cNvPr>
          <p:cNvCxnSpPr>
            <a:cxnSpLocks/>
          </p:cNvCxnSpPr>
          <p:nvPr/>
        </p:nvCxnSpPr>
        <p:spPr>
          <a:xfrm>
            <a:off x="7096630" y="1900584"/>
            <a:ext cx="576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4FFA7A85-0FC9-4F6C-AA8D-F0D1A473300B}"/>
              </a:ext>
            </a:extLst>
          </p:cNvPr>
          <p:cNvCxnSpPr>
            <a:cxnSpLocks/>
          </p:cNvCxnSpPr>
          <p:nvPr/>
        </p:nvCxnSpPr>
        <p:spPr>
          <a:xfrm>
            <a:off x="9417565" y="1918032"/>
            <a:ext cx="3475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48AFF448-4AEF-4F3B-B448-1C6207EBA403}"/>
              </a:ext>
            </a:extLst>
          </p:cNvPr>
          <p:cNvSpPr txBox="1"/>
          <p:nvPr/>
        </p:nvSpPr>
        <p:spPr>
          <a:xfrm>
            <a:off x="1238140" y="6132538"/>
            <a:ext cx="102717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each step, the models performance is maximized to choose the overall best model possible.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code could be used for any ML Classification problem.</a:t>
            </a:r>
          </a:p>
        </p:txBody>
      </p:sp>
    </p:spTree>
    <p:extLst>
      <p:ext uri="{BB962C8B-B14F-4D97-AF65-F5344CB8AC3E}">
        <p14:creationId xmlns:p14="http://schemas.microsoft.com/office/powerpoint/2010/main" val="911353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Machine Learning - Benchmarking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E3CFDC1-DA6F-43DD-B2D0-DBFC9DFC7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692440"/>
              </p:ext>
            </p:extLst>
          </p:nvPr>
        </p:nvGraphicFramePr>
        <p:xfrm>
          <a:off x="243836" y="1550007"/>
          <a:ext cx="11765278" cy="2370924"/>
        </p:xfrm>
        <a:graphic>
          <a:graphicData uri="http://schemas.openxmlformats.org/drawingml/2006/table">
            <a:tbl>
              <a:tblPr firstRow="1">
                <a:tableStyleId>{F2DE63D5-997A-4646-A377-4702673A728D}</a:tableStyleId>
              </a:tblPr>
              <a:tblGrid>
                <a:gridCol w="924503">
                  <a:extLst>
                    <a:ext uri="{9D8B030D-6E8A-4147-A177-3AD203B41FA5}">
                      <a16:colId xmlns:a16="http://schemas.microsoft.com/office/drawing/2014/main" val="562791189"/>
                    </a:ext>
                  </a:extLst>
                </a:gridCol>
                <a:gridCol w="2311414">
                  <a:extLst>
                    <a:ext uri="{9D8B030D-6E8A-4147-A177-3AD203B41FA5}">
                      <a16:colId xmlns:a16="http://schemas.microsoft.com/office/drawing/2014/main" val="1694828581"/>
                    </a:ext>
                  </a:extLst>
                </a:gridCol>
                <a:gridCol w="1338642">
                  <a:extLst>
                    <a:ext uri="{9D8B030D-6E8A-4147-A177-3AD203B41FA5}">
                      <a16:colId xmlns:a16="http://schemas.microsoft.com/office/drawing/2014/main" val="310247391"/>
                    </a:ext>
                  </a:extLst>
                </a:gridCol>
                <a:gridCol w="1211189">
                  <a:extLst>
                    <a:ext uri="{9D8B030D-6E8A-4147-A177-3AD203B41FA5}">
                      <a16:colId xmlns:a16="http://schemas.microsoft.com/office/drawing/2014/main" val="1620453720"/>
                    </a:ext>
                  </a:extLst>
                </a:gridCol>
                <a:gridCol w="1259886">
                  <a:extLst>
                    <a:ext uri="{9D8B030D-6E8A-4147-A177-3AD203B41FA5}">
                      <a16:colId xmlns:a16="http://schemas.microsoft.com/office/drawing/2014/main" val="3311299826"/>
                    </a:ext>
                  </a:extLst>
                </a:gridCol>
                <a:gridCol w="1130211">
                  <a:extLst>
                    <a:ext uri="{9D8B030D-6E8A-4147-A177-3AD203B41FA5}">
                      <a16:colId xmlns:a16="http://schemas.microsoft.com/office/drawing/2014/main" val="4284292151"/>
                    </a:ext>
                  </a:extLst>
                </a:gridCol>
                <a:gridCol w="998639">
                  <a:extLst>
                    <a:ext uri="{9D8B030D-6E8A-4147-A177-3AD203B41FA5}">
                      <a16:colId xmlns:a16="http://schemas.microsoft.com/office/drawing/2014/main" val="3665619004"/>
                    </a:ext>
                  </a:extLst>
                </a:gridCol>
                <a:gridCol w="2590794">
                  <a:extLst>
                    <a:ext uri="{9D8B030D-6E8A-4147-A177-3AD203B41FA5}">
                      <a16:colId xmlns:a16="http://schemas.microsoft.com/office/drawing/2014/main" val="1390779418"/>
                    </a:ext>
                  </a:extLst>
                </a:gridCol>
              </a:tblGrid>
              <a:tr h="157255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sampling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ROC_AUC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accuracy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precision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recall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f1_score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model</a:t>
                      </a:r>
                    </a:p>
                  </a:txBody>
                  <a:tcPr marL="50015" marR="50015" marT="25008" marB="25008" anchor="ctr"/>
                </a:tc>
                <a:extLst>
                  <a:ext uri="{0D108BD9-81ED-4DB2-BD59-A6C34878D82A}">
                    <a16:rowId xmlns:a16="http://schemas.microsoft.com/office/drawing/2014/main" val="10487698"/>
                  </a:ext>
                </a:extLst>
              </a:tr>
              <a:tr h="275653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Oversampling05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0.84747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0.80057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0.62594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0.65707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0.64112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GradientBoostingClassifier</a:t>
                      </a:r>
                    </a:p>
                  </a:txBody>
                  <a:tcPr marL="50015" marR="50015" marT="25008" marB="25008" anchor="ctr"/>
                </a:tc>
                <a:extLst>
                  <a:ext uri="{0D108BD9-81ED-4DB2-BD59-A6C34878D82A}">
                    <a16:rowId xmlns:a16="http://schemas.microsoft.com/office/drawing/2014/main" val="3590212309"/>
                  </a:ext>
                </a:extLst>
              </a:tr>
              <a:tr h="749244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2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gridsearch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0.82840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0.74521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0.51901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0.82199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0.63627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GradientBoostingClassifier</a:t>
                      </a:r>
                    </a:p>
                  </a:txBody>
                  <a:tcPr marL="50015" marR="50015" marT="25008" marB="25008" anchor="ctr"/>
                </a:tc>
                <a:extLst>
                  <a:ext uri="{0D108BD9-81ED-4DB2-BD59-A6C34878D82A}">
                    <a16:rowId xmlns:a16="http://schemas.microsoft.com/office/drawing/2014/main" val="2100939089"/>
                  </a:ext>
                </a:extLst>
              </a:tr>
              <a:tr h="275653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3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Undersampling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0.85058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0.74521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0.51901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0.82199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0.63627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GradientBoostingClassifier</a:t>
                      </a:r>
                    </a:p>
                  </a:txBody>
                  <a:tcPr marL="50015" marR="50015" marT="25008" marB="25008" anchor="ctr"/>
                </a:tc>
                <a:extLst>
                  <a:ext uri="{0D108BD9-81ED-4DB2-BD59-A6C34878D82A}">
                    <a16:rowId xmlns:a16="http://schemas.microsoft.com/office/drawing/2014/main" val="2294799743"/>
                  </a:ext>
                </a:extLst>
              </a:tr>
              <a:tr h="157255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4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feature_reduction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0.85007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0.74663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0.52087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0.81675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0.63609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XGBClassifier</a:t>
                      </a:r>
                    </a:p>
                  </a:txBody>
                  <a:tcPr marL="50015" marR="50015" marT="25008" marB="25008" anchor="ctr"/>
                </a:tc>
                <a:extLst>
                  <a:ext uri="{0D108BD9-81ED-4DB2-BD59-A6C34878D82A}">
                    <a16:rowId xmlns:a16="http://schemas.microsoft.com/office/drawing/2014/main" val="135587643"/>
                  </a:ext>
                </a:extLst>
              </a:tr>
              <a:tr h="157255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5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Oversampling05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0.83622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0.78850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0.60000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0.65969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0.62843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LogisticRegression</a:t>
                      </a:r>
                      <a:endParaRPr lang="en-US" sz="1800" dirty="0"/>
                    </a:p>
                  </a:txBody>
                  <a:tcPr marL="50015" marR="50015" marT="25008" marB="25008" anchor="ctr"/>
                </a:tc>
                <a:extLst>
                  <a:ext uri="{0D108BD9-81ED-4DB2-BD59-A6C34878D82A}">
                    <a16:rowId xmlns:a16="http://schemas.microsoft.com/office/drawing/2014/main" val="860025541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2A2D5D4-94D0-4971-B792-3AC6CC228D3E}"/>
              </a:ext>
            </a:extLst>
          </p:cNvPr>
          <p:cNvSpPr/>
          <p:nvPr/>
        </p:nvSpPr>
        <p:spPr>
          <a:xfrm>
            <a:off x="243836" y="4391880"/>
            <a:ext cx="4423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err="1"/>
              <a:t>AutoML</a:t>
            </a:r>
            <a:r>
              <a:rPr lang="en-US" b="1" dirty="0"/>
              <a:t> (H20) Package to benchmark results</a:t>
            </a: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79EA4A5-B204-430D-B9D4-EE2AB167D3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0008653"/>
              </p:ext>
            </p:extLst>
          </p:nvPr>
        </p:nvGraphicFramePr>
        <p:xfrm>
          <a:off x="243836" y="4976654"/>
          <a:ext cx="11765278" cy="731520"/>
        </p:xfrm>
        <a:graphic>
          <a:graphicData uri="http://schemas.openxmlformats.org/drawingml/2006/table">
            <a:tbl>
              <a:tblPr firstRow="1">
                <a:tableStyleId>{F2DE63D5-997A-4646-A377-4702673A728D}</a:tableStyleId>
              </a:tblPr>
              <a:tblGrid>
                <a:gridCol w="424834">
                  <a:extLst>
                    <a:ext uri="{9D8B030D-6E8A-4147-A177-3AD203B41FA5}">
                      <a16:colId xmlns:a16="http://schemas.microsoft.com/office/drawing/2014/main" val="1935264194"/>
                    </a:ext>
                  </a:extLst>
                </a:gridCol>
                <a:gridCol w="2806050">
                  <a:extLst>
                    <a:ext uri="{9D8B030D-6E8A-4147-A177-3AD203B41FA5}">
                      <a16:colId xmlns:a16="http://schemas.microsoft.com/office/drawing/2014/main" val="3608990488"/>
                    </a:ext>
                  </a:extLst>
                </a:gridCol>
                <a:gridCol w="1264920">
                  <a:extLst>
                    <a:ext uri="{9D8B030D-6E8A-4147-A177-3AD203B41FA5}">
                      <a16:colId xmlns:a16="http://schemas.microsoft.com/office/drawing/2014/main" val="1448325392"/>
                    </a:ext>
                  </a:extLst>
                </a:gridCol>
                <a:gridCol w="1249680">
                  <a:extLst>
                    <a:ext uri="{9D8B030D-6E8A-4147-A177-3AD203B41FA5}">
                      <a16:colId xmlns:a16="http://schemas.microsoft.com/office/drawing/2014/main" val="2062730672"/>
                    </a:ext>
                  </a:extLst>
                </a:gridCol>
                <a:gridCol w="1386840">
                  <a:extLst>
                    <a:ext uri="{9D8B030D-6E8A-4147-A177-3AD203B41FA5}">
                      <a16:colId xmlns:a16="http://schemas.microsoft.com/office/drawing/2014/main" val="273454228"/>
                    </a:ext>
                  </a:extLst>
                </a:gridCol>
                <a:gridCol w="1203960">
                  <a:extLst>
                    <a:ext uri="{9D8B030D-6E8A-4147-A177-3AD203B41FA5}">
                      <a16:colId xmlns:a16="http://schemas.microsoft.com/office/drawing/2014/main" val="376052974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323464843"/>
                    </a:ext>
                  </a:extLst>
                </a:gridCol>
                <a:gridCol w="2209794">
                  <a:extLst>
                    <a:ext uri="{9D8B030D-6E8A-4147-A177-3AD203B41FA5}">
                      <a16:colId xmlns:a16="http://schemas.microsoft.com/office/drawing/2014/main" val="197148103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sampling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ROC_AUC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f1_score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47587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Original Sample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0.8147475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0.749828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0.5231197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0.7132375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0.6014422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StackedEnsemble</a:t>
                      </a:r>
                      <a:r>
                        <a:rPr lang="en-US" dirty="0"/>
                        <a:t>_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08520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569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Machine Learning - Benchmarking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E3CFDC1-DA6F-43DD-B2D0-DBFC9DFC7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786940"/>
              </p:ext>
            </p:extLst>
          </p:nvPr>
        </p:nvGraphicFramePr>
        <p:xfrm>
          <a:off x="243836" y="1550007"/>
          <a:ext cx="11765278" cy="648672"/>
        </p:xfrm>
        <a:graphic>
          <a:graphicData uri="http://schemas.openxmlformats.org/drawingml/2006/table">
            <a:tbl>
              <a:tblPr firstRow="1">
                <a:tableStyleId>{F2DE63D5-997A-4646-A377-4702673A728D}</a:tableStyleId>
              </a:tblPr>
              <a:tblGrid>
                <a:gridCol w="924503">
                  <a:extLst>
                    <a:ext uri="{9D8B030D-6E8A-4147-A177-3AD203B41FA5}">
                      <a16:colId xmlns:a16="http://schemas.microsoft.com/office/drawing/2014/main" val="562791189"/>
                    </a:ext>
                  </a:extLst>
                </a:gridCol>
                <a:gridCol w="2311414">
                  <a:extLst>
                    <a:ext uri="{9D8B030D-6E8A-4147-A177-3AD203B41FA5}">
                      <a16:colId xmlns:a16="http://schemas.microsoft.com/office/drawing/2014/main" val="1694828581"/>
                    </a:ext>
                  </a:extLst>
                </a:gridCol>
                <a:gridCol w="1338642">
                  <a:extLst>
                    <a:ext uri="{9D8B030D-6E8A-4147-A177-3AD203B41FA5}">
                      <a16:colId xmlns:a16="http://schemas.microsoft.com/office/drawing/2014/main" val="310247391"/>
                    </a:ext>
                  </a:extLst>
                </a:gridCol>
                <a:gridCol w="1211189">
                  <a:extLst>
                    <a:ext uri="{9D8B030D-6E8A-4147-A177-3AD203B41FA5}">
                      <a16:colId xmlns:a16="http://schemas.microsoft.com/office/drawing/2014/main" val="1620453720"/>
                    </a:ext>
                  </a:extLst>
                </a:gridCol>
                <a:gridCol w="1259886">
                  <a:extLst>
                    <a:ext uri="{9D8B030D-6E8A-4147-A177-3AD203B41FA5}">
                      <a16:colId xmlns:a16="http://schemas.microsoft.com/office/drawing/2014/main" val="3311299826"/>
                    </a:ext>
                  </a:extLst>
                </a:gridCol>
                <a:gridCol w="1130211">
                  <a:extLst>
                    <a:ext uri="{9D8B030D-6E8A-4147-A177-3AD203B41FA5}">
                      <a16:colId xmlns:a16="http://schemas.microsoft.com/office/drawing/2014/main" val="4284292151"/>
                    </a:ext>
                  </a:extLst>
                </a:gridCol>
                <a:gridCol w="998639">
                  <a:extLst>
                    <a:ext uri="{9D8B030D-6E8A-4147-A177-3AD203B41FA5}">
                      <a16:colId xmlns:a16="http://schemas.microsoft.com/office/drawing/2014/main" val="3665619004"/>
                    </a:ext>
                  </a:extLst>
                </a:gridCol>
                <a:gridCol w="2590794">
                  <a:extLst>
                    <a:ext uri="{9D8B030D-6E8A-4147-A177-3AD203B41FA5}">
                      <a16:colId xmlns:a16="http://schemas.microsoft.com/office/drawing/2014/main" val="1390779418"/>
                    </a:ext>
                  </a:extLst>
                </a:gridCol>
              </a:tblGrid>
              <a:tr h="157255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sampling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ROC_AUC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accuracy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precision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recall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f1_score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model</a:t>
                      </a:r>
                    </a:p>
                  </a:txBody>
                  <a:tcPr marL="50015" marR="50015" marT="25008" marB="25008" anchor="ctr"/>
                </a:tc>
                <a:extLst>
                  <a:ext uri="{0D108BD9-81ED-4DB2-BD59-A6C34878D82A}">
                    <a16:rowId xmlns:a16="http://schemas.microsoft.com/office/drawing/2014/main" val="10487698"/>
                  </a:ext>
                </a:extLst>
              </a:tr>
              <a:tr h="275653"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1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Oversampling05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0.84747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0.80057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0.62594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0.65707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0.64112</a:t>
                      </a:r>
                    </a:p>
                  </a:txBody>
                  <a:tcPr marL="50015" marR="50015" marT="25008" marB="25008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/>
                        <a:t>GradientBoostingClassifier</a:t>
                      </a:r>
                      <a:endParaRPr lang="en-US" sz="1800" dirty="0"/>
                    </a:p>
                  </a:txBody>
                  <a:tcPr marL="50015" marR="50015" marT="25008" marB="25008" anchor="ctr"/>
                </a:tc>
                <a:extLst>
                  <a:ext uri="{0D108BD9-81ED-4DB2-BD59-A6C34878D82A}">
                    <a16:rowId xmlns:a16="http://schemas.microsoft.com/office/drawing/2014/main" val="3590212309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968E75A6-3822-4D4A-B95E-586023231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76" y="2690188"/>
            <a:ext cx="5006857" cy="39382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9B687A-3529-4E96-9F0A-3B8931B2A7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069" y="2569913"/>
            <a:ext cx="4992634" cy="41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495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0EB9A66A-A6B4-449E-BC58-83EB5E7AB8C4}"/>
              </a:ext>
            </a:extLst>
          </p:cNvPr>
          <p:cNvSpPr/>
          <p:nvPr/>
        </p:nvSpPr>
        <p:spPr>
          <a:xfrm>
            <a:off x="9763946" y="1261884"/>
            <a:ext cx="2428054" cy="5596116"/>
          </a:xfrm>
          <a:prstGeom prst="rect">
            <a:avLst/>
          </a:prstGeom>
          <a:solidFill>
            <a:schemeClr val="accent5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1617E7-DC02-45D4-9920-19A770869F99}"/>
              </a:ext>
            </a:extLst>
          </p:cNvPr>
          <p:cNvSpPr/>
          <p:nvPr/>
        </p:nvSpPr>
        <p:spPr>
          <a:xfrm>
            <a:off x="6408188" y="1261884"/>
            <a:ext cx="3386090" cy="5596116"/>
          </a:xfrm>
          <a:prstGeom prst="rect">
            <a:avLst/>
          </a:prstGeom>
          <a:solidFill>
            <a:schemeClr val="accent6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70D2F9-5B62-4AB5-973F-E95FD0B144F9}"/>
              </a:ext>
            </a:extLst>
          </p:cNvPr>
          <p:cNvSpPr/>
          <p:nvPr/>
        </p:nvSpPr>
        <p:spPr>
          <a:xfrm>
            <a:off x="1401192" y="1261884"/>
            <a:ext cx="2255145" cy="5596116"/>
          </a:xfrm>
          <a:prstGeom prst="rect">
            <a:avLst/>
          </a:prstGeom>
          <a:solidFill>
            <a:srgbClr val="DAE3F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07AB52D-FE90-4205-8280-D4140E905658}"/>
              </a:ext>
            </a:extLst>
          </p:cNvPr>
          <p:cNvSpPr/>
          <p:nvPr/>
        </p:nvSpPr>
        <p:spPr>
          <a:xfrm>
            <a:off x="-10356" y="1261884"/>
            <a:ext cx="1411549" cy="5596116"/>
          </a:xfrm>
          <a:prstGeom prst="rect">
            <a:avLst/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978052-BD82-48E4-8163-6E4B88002D9A}"/>
              </a:ext>
            </a:extLst>
          </p:cNvPr>
          <p:cNvSpPr/>
          <p:nvPr/>
        </p:nvSpPr>
        <p:spPr>
          <a:xfrm>
            <a:off x="3639845" y="1261884"/>
            <a:ext cx="2768343" cy="5596116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Machine Learning Workflow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B461BA4-92DF-4BDF-8ED7-FFF7A8F83D19}"/>
              </a:ext>
            </a:extLst>
          </p:cNvPr>
          <p:cNvSpPr/>
          <p:nvPr/>
        </p:nvSpPr>
        <p:spPr>
          <a:xfrm>
            <a:off x="159798" y="3535532"/>
            <a:ext cx="1109709" cy="95878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Raw Dataset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BFF1955-3E75-461F-BA10-1FAC9D82A3F0}"/>
              </a:ext>
            </a:extLst>
          </p:cNvPr>
          <p:cNvSpPr/>
          <p:nvPr/>
        </p:nvSpPr>
        <p:spPr>
          <a:xfrm>
            <a:off x="1581705" y="3535532"/>
            <a:ext cx="1762244" cy="958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Wrangling +EDA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6DE7291-58E0-41E3-BD60-ED64F3A1184C}"/>
              </a:ext>
            </a:extLst>
          </p:cNvPr>
          <p:cNvSpPr/>
          <p:nvPr/>
        </p:nvSpPr>
        <p:spPr>
          <a:xfrm>
            <a:off x="3803559" y="3535532"/>
            <a:ext cx="2350874" cy="95878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Engineering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F8BB222-2134-484F-B5F2-A20A43C88496}"/>
              </a:ext>
            </a:extLst>
          </p:cNvPr>
          <p:cNvSpPr/>
          <p:nvPr/>
        </p:nvSpPr>
        <p:spPr>
          <a:xfrm>
            <a:off x="6555409" y="3530129"/>
            <a:ext cx="3061316" cy="95878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 Pipeline</a:t>
            </a:r>
          </a:p>
          <a:p>
            <a:pPr algn="ctr"/>
            <a:r>
              <a:rPr lang="en-US" dirty="0"/>
              <a:t>+</a:t>
            </a:r>
          </a:p>
          <a:p>
            <a:pPr algn="ctr"/>
            <a:r>
              <a:rPr lang="en-US" dirty="0"/>
              <a:t>Benchmarking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05E7675-0A32-414A-B527-A387260D7F39}"/>
              </a:ext>
            </a:extLst>
          </p:cNvPr>
          <p:cNvSpPr/>
          <p:nvPr/>
        </p:nvSpPr>
        <p:spPr>
          <a:xfrm>
            <a:off x="10123867" y="3530129"/>
            <a:ext cx="1738544" cy="95878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Takeouts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05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 err="1">
                <a:latin typeface="Arial Unicode MS"/>
              </a:rPr>
              <a:t>Takeouts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BEA4156-F864-44B9-BD0B-8F78C77125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014726"/>
              </p:ext>
            </p:extLst>
          </p:nvPr>
        </p:nvGraphicFramePr>
        <p:xfrm>
          <a:off x="8649720" y="2096404"/>
          <a:ext cx="2826000" cy="4455870"/>
        </p:xfrm>
        <a:graphic>
          <a:graphicData uri="http://schemas.openxmlformats.org/drawingml/2006/table">
            <a:tbl>
              <a:tblPr firstRow="1">
                <a:tableStyleId>{F2DE63D5-997A-4646-A377-4702673A728D}</a:tableStyleId>
              </a:tblPr>
              <a:tblGrid>
                <a:gridCol w="1413000">
                  <a:extLst>
                    <a:ext uri="{9D8B030D-6E8A-4147-A177-3AD203B41FA5}">
                      <a16:colId xmlns:a16="http://schemas.microsoft.com/office/drawing/2014/main" val="4273578509"/>
                    </a:ext>
                  </a:extLst>
                </a:gridCol>
                <a:gridCol w="1413000">
                  <a:extLst>
                    <a:ext uri="{9D8B030D-6E8A-4147-A177-3AD203B41FA5}">
                      <a16:colId xmlns:a16="http://schemas.microsoft.com/office/drawing/2014/main" val="745698214"/>
                    </a:ext>
                  </a:extLst>
                </a:gridCol>
              </a:tblGrid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features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importance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2317459700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Contract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0.47403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4189700285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tenure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0.16402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1586743440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MonthlyCharges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0.14029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3381976190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OnlineSecurity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0.07113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4162898934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TechSupport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0.06648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2336473008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PaymentMethod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0.02326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2100774794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InternetService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0.01426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4057829394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OnlineBackup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0.01342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1771231909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Dependents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0.00895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3918983644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MultipleLines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0.00856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369338568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PaperlessBilling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0.00536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990611629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StreamingMovies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0.00362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3339776275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SeniorCitizen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0.00313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2079942783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Partner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0.00281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2242744045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DeviceProtection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0.00039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1868625840"/>
                  </a:ext>
                </a:extLst>
              </a:tr>
              <a:tr h="255961">
                <a:tc>
                  <a:txBody>
                    <a:bodyPr/>
                    <a:lstStyle/>
                    <a:p>
                      <a:pPr algn="l"/>
                      <a:r>
                        <a:rPr lang="en-US" sz="1300"/>
                        <a:t>StreamingTV</a:t>
                      </a:r>
                    </a:p>
                  </a:txBody>
                  <a:tcPr marL="63990" marR="63990" marT="31995" marB="31995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300" dirty="0"/>
                        <a:t>0.00029</a:t>
                      </a:r>
                    </a:p>
                  </a:txBody>
                  <a:tcPr marL="63990" marR="63990" marT="31995" marB="31995" anchor="ctr"/>
                </a:tc>
                <a:extLst>
                  <a:ext uri="{0D108BD9-81ED-4DB2-BD59-A6C34878D82A}">
                    <a16:rowId xmlns:a16="http://schemas.microsoft.com/office/drawing/2014/main" val="469531220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9F32B39B-27D3-487C-98E1-593BE5F51B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6175" y="1450073"/>
            <a:ext cx="179006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E1FD85-981F-400F-AFC2-A2FE1A6D3DED}"/>
              </a:ext>
            </a:extLst>
          </p:cNvPr>
          <p:cNvSpPr txBox="1"/>
          <p:nvPr/>
        </p:nvSpPr>
        <p:spPr>
          <a:xfrm>
            <a:off x="716280" y="1949313"/>
            <a:ext cx="687324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has an acceptable level of accuracy, outperforming </a:t>
            </a:r>
            <a:r>
              <a:rPr lang="en-US" dirty="0" err="1"/>
              <a:t>AutoML</a:t>
            </a:r>
            <a:r>
              <a:rPr lang="en-US" dirty="0"/>
              <a:t> H20 although in a real scenario, adding more data or manipulating the dataset using domain knowledge would probably increase its overall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quick win should be to disincentivize Electronic Check as a payment method, and incentivize longer Contracts.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 shown in the EDA, the contract type, tenure and </a:t>
            </a:r>
            <a:r>
              <a:rPr lang="en-US" dirty="0" err="1"/>
              <a:t>MonthlyCharges</a:t>
            </a:r>
            <a:r>
              <a:rPr lang="en-US" dirty="0"/>
              <a:t> are the most relevant features related to the target variable churn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Regarding services, the most relevant are </a:t>
            </a:r>
            <a:r>
              <a:rPr lang="en-US" dirty="0" err="1"/>
              <a:t>TechSupport</a:t>
            </a:r>
            <a:r>
              <a:rPr lang="en-US" dirty="0"/>
              <a:t> and </a:t>
            </a:r>
            <a:r>
              <a:rPr lang="en-US" dirty="0" err="1"/>
              <a:t>OnlineSecurity</a:t>
            </a:r>
            <a:r>
              <a:rPr lang="en-US" dirty="0"/>
              <a:t>, although </a:t>
            </a:r>
            <a:r>
              <a:rPr lang="en-US" dirty="0" err="1"/>
              <a:t>crosseling</a:t>
            </a:r>
            <a:r>
              <a:rPr lang="en-US" dirty="0"/>
              <a:t> as a whole contributes to churn reduction.</a:t>
            </a:r>
          </a:p>
          <a:p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FFE53AD-6725-43BE-AA1A-9D1AEFB9E8B1}"/>
              </a:ext>
            </a:extLst>
          </p:cNvPr>
          <p:cNvSpPr/>
          <p:nvPr/>
        </p:nvSpPr>
        <p:spPr>
          <a:xfrm>
            <a:off x="8649720" y="1575873"/>
            <a:ext cx="2826000" cy="373440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Feature Importance Table</a:t>
            </a:r>
          </a:p>
        </p:txBody>
      </p:sp>
    </p:spTree>
    <p:extLst>
      <p:ext uri="{BB962C8B-B14F-4D97-AF65-F5344CB8AC3E}">
        <p14:creationId xmlns:p14="http://schemas.microsoft.com/office/powerpoint/2010/main" val="10726686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Problem Statement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59B2FC0-2D90-4A81-AEB0-F3247401B891}"/>
              </a:ext>
            </a:extLst>
          </p:cNvPr>
          <p:cNvSpPr/>
          <p:nvPr/>
        </p:nvSpPr>
        <p:spPr>
          <a:xfrm>
            <a:off x="849297" y="1871196"/>
            <a:ext cx="10493405" cy="736847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Predict the potential churn on customers based on numerical and categorical features.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97151A-BB7E-4DDF-B10A-1D00C61D23F9}"/>
              </a:ext>
            </a:extLst>
          </p:cNvPr>
          <p:cNvSpPr txBox="1"/>
          <p:nvPr/>
        </p:nvSpPr>
        <p:spPr>
          <a:xfrm>
            <a:off x="312552" y="3203238"/>
            <a:ext cx="110301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churn is of utmost importance for businesses due to the fact that retaining existing customers is generally more lucrative than acquiring new ones.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Generally, attracting new customers often requires significant marketing and advertising expenses, as well as the cost of providing incentives to entice them to switch from a competitor.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Telco companies, the difference in cost between acquiring and retention is </a:t>
            </a:r>
            <a:r>
              <a:rPr lang="en-US" b="1" dirty="0"/>
              <a:t>5 times more expensive*.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industry has </a:t>
            </a:r>
            <a:r>
              <a:rPr lang="en-US" b="1" dirty="0"/>
              <a:t>High level of competition and low switching costs</a:t>
            </a:r>
            <a:r>
              <a:rPr lang="en-US" dirty="0"/>
              <a:t>, meaning that customers can easily switch to a competitor if they are dissatisfied.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40773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Dataset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18FDC0B-E154-4A3E-8E6C-8C68C39BF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487595"/>
              </p:ext>
            </p:extLst>
          </p:nvPr>
        </p:nvGraphicFramePr>
        <p:xfrm>
          <a:off x="5012923" y="1599236"/>
          <a:ext cx="7034075" cy="4641324"/>
        </p:xfrm>
        <a:graphic>
          <a:graphicData uri="http://schemas.openxmlformats.org/drawingml/2006/table">
            <a:tbl>
              <a:tblPr firstRow="1">
                <a:tableStyleId>{1FECB4D8-DB02-4DC6-A0A2-4F2EBAE1DC90}</a:tableStyleId>
              </a:tblPr>
              <a:tblGrid>
                <a:gridCol w="408586">
                  <a:extLst>
                    <a:ext uri="{9D8B030D-6E8A-4147-A177-3AD203B41FA5}">
                      <a16:colId xmlns:a16="http://schemas.microsoft.com/office/drawing/2014/main" val="153137111"/>
                    </a:ext>
                  </a:extLst>
                </a:gridCol>
                <a:gridCol w="1174599">
                  <a:extLst>
                    <a:ext uri="{9D8B030D-6E8A-4147-A177-3AD203B41FA5}">
                      <a16:colId xmlns:a16="http://schemas.microsoft.com/office/drawing/2014/main" val="652540762"/>
                    </a:ext>
                  </a:extLst>
                </a:gridCol>
                <a:gridCol w="5450890">
                  <a:extLst>
                    <a:ext uri="{9D8B030D-6E8A-4147-A177-3AD203B41FA5}">
                      <a16:colId xmlns:a16="http://schemas.microsoft.com/office/drawing/2014/main" val="346654556"/>
                    </a:ext>
                  </a:extLst>
                </a:gridCol>
              </a:tblGrid>
              <a:tr h="99459">
                <a:tc>
                  <a:txBody>
                    <a:bodyPr/>
                    <a:lstStyle/>
                    <a:p>
                      <a:pPr algn="l"/>
                      <a:endParaRPr lang="en-US" sz="1050" dirty="0"/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Feature</a:t>
                      </a:r>
                      <a:endParaRPr lang="en-US" sz="1050" b="1" dirty="0"/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Description</a:t>
                      </a:r>
                      <a:endParaRPr lang="en-US" sz="1050" b="1" dirty="0"/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3439997235"/>
                  </a:ext>
                </a:extLst>
              </a:tr>
              <a:tr h="99459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0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Customer ID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Contains customer ID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540473375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gender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Whether the customer is a male or a female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4216833334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2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 err="1"/>
                        <a:t>SeniorCitizen</a:t>
                      </a:r>
                      <a:endParaRPr lang="en-US" sz="1050" dirty="0"/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Whether the customer is a senior citizen or not (1, 0)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468376310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3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Partner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a partner or not (Yes, No)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261581952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4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Dependents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Whether the customer has dependents or not (Yes, No)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525127941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5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tenure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Number of months the customer has stayed with the company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2810151255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6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PhoneService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a phone service or not (Yes, No)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3626974670"/>
                  </a:ext>
                </a:extLst>
              </a:tr>
              <a:tr h="248648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7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MultipleLines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multiple lines or not (Yes, No, No phone service)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3538233723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8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InternetService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Customer’s internet service provider (DSL, Fiber optic, No)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3507959169"/>
                  </a:ext>
                </a:extLst>
              </a:tr>
              <a:tr h="248648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9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OnlineSecurity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online security or not (Yes, No, No internet service)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3856326286"/>
                  </a:ext>
                </a:extLst>
              </a:tr>
              <a:tr h="248648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10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OnlineBackup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online backup or not (Yes, No, No internet service)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1059661723"/>
                  </a:ext>
                </a:extLst>
              </a:tr>
              <a:tr h="248648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11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DeviceProtection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device protection or not (Yes, No, No internet service)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1958418102"/>
                  </a:ext>
                </a:extLst>
              </a:tr>
              <a:tr h="248648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12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TechSupport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tech support or not (Yes, No, No internet service)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3911706387"/>
                  </a:ext>
                </a:extLst>
              </a:tr>
              <a:tr h="248648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13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streamingTV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streaming TV or not (Yes, No, No internet service)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1374093676"/>
                  </a:ext>
                </a:extLst>
              </a:tr>
              <a:tr h="248648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14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streamingMovies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streaming movies or not (Yes, No, No internet service)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1590848574"/>
                  </a:ext>
                </a:extLst>
              </a:tr>
              <a:tr h="248648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15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Contract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The contract term of the customer (Month-to-month, One year, Two year)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1939242849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16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PaperlessBilling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has paperless billing or not (Yes, No)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3824000881"/>
                  </a:ext>
                </a:extLst>
              </a:tr>
              <a:tr h="248648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17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PaymentMethod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The customer’s payment method (Electronic check, Mailed check, Bank transfer, Credit card)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2618092616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18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MonthlyCharges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The amount charged to the customer monthly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3691025802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19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TotalCharges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The total amount charged to the customer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1276233920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20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/>
                        <a:t>Churn</a:t>
                      </a:r>
                    </a:p>
                  </a:txBody>
                  <a:tcPr marL="24865" marR="24865" marT="12432" marB="1243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dirty="0"/>
                        <a:t>Whether the customer churned or not (Yes or No)</a:t>
                      </a:r>
                    </a:p>
                  </a:txBody>
                  <a:tcPr marL="24865" marR="24865" marT="12432" marB="12432" anchor="ctr"/>
                </a:tc>
                <a:extLst>
                  <a:ext uri="{0D108BD9-81ED-4DB2-BD59-A6C34878D82A}">
                    <a16:rowId xmlns:a16="http://schemas.microsoft.com/office/drawing/2014/main" val="107621064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821F9DC-5AA2-4304-A718-AC2A340B5AF7}"/>
              </a:ext>
            </a:extLst>
          </p:cNvPr>
          <p:cNvSpPr txBox="1"/>
          <p:nvPr/>
        </p:nvSpPr>
        <p:spPr>
          <a:xfrm>
            <a:off x="145002" y="1599236"/>
            <a:ext cx="46944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dataset analyzed is a dataset from </a:t>
            </a:r>
            <a:r>
              <a:rPr lang="en-US" b="1" dirty="0"/>
              <a:t>Kaggle</a:t>
            </a:r>
            <a:r>
              <a:rPr lang="en-US" dirty="0"/>
              <a:t>, which shows a snapshot of a set of customers from a telco company's in a given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 dataset generally contains: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Churn flag</a:t>
            </a:r>
            <a:r>
              <a:rPr lang="en-US" dirty="0"/>
              <a:t> (Our target variable)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Services</a:t>
            </a:r>
            <a:r>
              <a:rPr lang="en-US" dirty="0"/>
              <a:t> that each customer has signed up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</a:t>
            </a:r>
            <a:r>
              <a:rPr lang="en-US" b="1" dirty="0"/>
              <a:t>demographics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</a:t>
            </a:r>
            <a:r>
              <a:rPr lang="en-US" b="1" dirty="0"/>
              <a:t>account information</a:t>
            </a:r>
            <a:r>
              <a:rPr lang="en-US" dirty="0"/>
              <a:t>: how long they’ve been a customer, contract, payment method, paperless billing, monthly charges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17/20</a:t>
            </a:r>
            <a:r>
              <a:rPr lang="en-US" dirty="0"/>
              <a:t> variables are </a:t>
            </a:r>
            <a:r>
              <a:rPr lang="en-US" b="1" dirty="0"/>
              <a:t>categorical.</a:t>
            </a:r>
          </a:p>
          <a:p>
            <a:endParaRPr lang="en-US" dirty="0"/>
          </a:p>
          <a:p>
            <a:pPr lvl="1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44548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570D2F9-5B62-4AB5-973F-E95FD0B144F9}"/>
              </a:ext>
            </a:extLst>
          </p:cNvPr>
          <p:cNvSpPr/>
          <p:nvPr/>
        </p:nvSpPr>
        <p:spPr>
          <a:xfrm>
            <a:off x="1401192" y="1261884"/>
            <a:ext cx="2255145" cy="5596116"/>
          </a:xfrm>
          <a:prstGeom prst="rect">
            <a:avLst/>
          </a:prstGeom>
          <a:solidFill>
            <a:srgbClr val="DAE3F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07AB52D-FE90-4205-8280-D4140E905658}"/>
              </a:ext>
            </a:extLst>
          </p:cNvPr>
          <p:cNvSpPr/>
          <p:nvPr/>
        </p:nvSpPr>
        <p:spPr>
          <a:xfrm>
            <a:off x="-10356" y="1261884"/>
            <a:ext cx="1411549" cy="5596116"/>
          </a:xfrm>
          <a:prstGeom prst="rect">
            <a:avLst/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Machine Learning Workflow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B461BA4-92DF-4BDF-8ED7-FFF7A8F83D19}"/>
              </a:ext>
            </a:extLst>
          </p:cNvPr>
          <p:cNvSpPr/>
          <p:nvPr/>
        </p:nvSpPr>
        <p:spPr>
          <a:xfrm>
            <a:off x="159798" y="3535532"/>
            <a:ext cx="1109709" cy="95878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Raw Dataset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BFF1955-3E75-461F-BA10-1FAC9D82A3F0}"/>
              </a:ext>
            </a:extLst>
          </p:cNvPr>
          <p:cNvSpPr/>
          <p:nvPr/>
        </p:nvSpPr>
        <p:spPr>
          <a:xfrm>
            <a:off x="1581705" y="3535532"/>
            <a:ext cx="1762244" cy="958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Wrangling +EDA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BD6218-FBA6-418F-8952-6533D1CF86E8}"/>
              </a:ext>
            </a:extLst>
          </p:cNvPr>
          <p:cNvSpPr/>
          <p:nvPr/>
        </p:nvSpPr>
        <p:spPr>
          <a:xfrm>
            <a:off x="4255364" y="2860764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Exploratory Data Analysis helps: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Understand the dataset</a:t>
            </a:r>
          </a:p>
          <a:p>
            <a:pPr>
              <a:buFont typeface="+mj-lt"/>
              <a:buAutoNum type="arabicPeriod"/>
            </a:pPr>
            <a:r>
              <a:rPr lang="en-US" dirty="0"/>
              <a:t>Identify </a:t>
            </a:r>
            <a:r>
              <a:rPr lang="en-US" b="1" dirty="0"/>
              <a:t>patterns</a:t>
            </a:r>
            <a:r>
              <a:rPr lang="en-US" dirty="0"/>
              <a:t>, </a:t>
            </a:r>
            <a:r>
              <a:rPr lang="en-US" b="1" dirty="0"/>
              <a:t>relationships</a:t>
            </a:r>
            <a:r>
              <a:rPr lang="en-US" dirty="0"/>
              <a:t>, and </a:t>
            </a:r>
            <a:r>
              <a:rPr lang="en-US" b="1" dirty="0"/>
              <a:t>anomalies</a:t>
            </a:r>
          </a:p>
          <a:p>
            <a:pPr>
              <a:buFont typeface="+mj-lt"/>
              <a:buAutoNum type="arabicPeriod"/>
            </a:pPr>
            <a:r>
              <a:rPr lang="en-US" dirty="0"/>
              <a:t>Check for missing or inconsistent values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Select</a:t>
            </a:r>
            <a:r>
              <a:rPr lang="en-US" dirty="0"/>
              <a:t> appropriate machine learning </a:t>
            </a:r>
            <a:r>
              <a:rPr lang="en-US" b="1" dirty="0"/>
              <a:t>models</a:t>
            </a:r>
            <a:r>
              <a:rPr lang="en-US" dirty="0"/>
              <a:t>, </a:t>
            </a:r>
            <a:r>
              <a:rPr lang="en-US" b="1" dirty="0"/>
              <a:t>preprocessing</a:t>
            </a:r>
            <a:r>
              <a:rPr lang="en-US" dirty="0"/>
              <a:t> </a:t>
            </a:r>
            <a:r>
              <a:rPr lang="en-US" b="1" dirty="0"/>
              <a:t>techniques</a:t>
            </a:r>
            <a:r>
              <a:rPr lang="en-US" dirty="0"/>
              <a:t>, and </a:t>
            </a:r>
            <a:r>
              <a:rPr lang="en-US" b="1" dirty="0"/>
              <a:t>feature</a:t>
            </a:r>
            <a:r>
              <a:rPr lang="en-US" dirty="0"/>
              <a:t> </a:t>
            </a:r>
            <a:r>
              <a:rPr lang="en-US" b="1" dirty="0"/>
              <a:t>engineering</a:t>
            </a:r>
            <a:r>
              <a:rPr lang="en-US" dirty="0"/>
              <a:t> </a:t>
            </a:r>
            <a:r>
              <a:rPr lang="en-US" b="1" dirty="0"/>
              <a:t>strategies</a:t>
            </a:r>
          </a:p>
          <a:p>
            <a:pPr>
              <a:buFont typeface="+mj-lt"/>
              <a:buAutoNum type="arabicPeriod"/>
            </a:pPr>
            <a:r>
              <a:rPr lang="en-US" dirty="0"/>
              <a:t>Detect and </a:t>
            </a:r>
            <a:r>
              <a:rPr lang="en-US" b="1" dirty="0"/>
              <a:t>address</a:t>
            </a:r>
            <a:r>
              <a:rPr lang="en-US" dirty="0"/>
              <a:t> potential </a:t>
            </a:r>
            <a:r>
              <a:rPr lang="en-US" b="1" dirty="0"/>
              <a:t>biases and outliers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3711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EDA – Numerical data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21F9DC-5AA2-4304-A718-AC2A340B5AF7}"/>
              </a:ext>
            </a:extLst>
          </p:cNvPr>
          <p:cNvSpPr txBox="1"/>
          <p:nvPr/>
        </p:nvSpPr>
        <p:spPr>
          <a:xfrm>
            <a:off x="251531" y="1376410"/>
            <a:ext cx="1183097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Main </a:t>
            </a:r>
            <a:r>
              <a:rPr lang="en-US" b="1" dirty="0" err="1"/>
              <a:t>takeouts</a:t>
            </a:r>
            <a:r>
              <a:rPr lang="en-US" b="1" dirty="0"/>
              <a:t> after data Cleaning, Wrangling and Exploration: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None of the numerical variables (Tenure,  </a:t>
            </a:r>
            <a:r>
              <a:rPr lang="en-US" sz="1600" dirty="0" err="1"/>
              <a:t>MonthlyPayments</a:t>
            </a:r>
            <a:r>
              <a:rPr lang="en-US" sz="1600" dirty="0"/>
              <a:t>, </a:t>
            </a:r>
            <a:r>
              <a:rPr lang="en-US" sz="1600" dirty="0" err="1"/>
              <a:t>TotalPayments</a:t>
            </a:r>
            <a:r>
              <a:rPr lang="en-US" sz="1600" dirty="0"/>
              <a:t>) is normally distributed, relevant for scaling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Churn has a negative correlation with tenure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Churn has a positive correlation with </a:t>
            </a:r>
            <a:r>
              <a:rPr lang="en-US" sz="1600" dirty="0" err="1"/>
              <a:t>MonthlyPayments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There is a threshold for </a:t>
            </a:r>
            <a:r>
              <a:rPr lang="en-US" sz="1600" dirty="0" err="1"/>
              <a:t>MonthlyPayments</a:t>
            </a:r>
            <a:r>
              <a:rPr lang="en-US" sz="1600" dirty="0"/>
              <a:t> where churn is triggered for a relevant amount of customers.</a:t>
            </a:r>
          </a:p>
          <a:p>
            <a:endParaRPr lang="en-US" dirty="0"/>
          </a:p>
          <a:p>
            <a:pPr lvl="1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82AE2-BDBA-44C4-B3A8-9C0FA7728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32" y="3507799"/>
            <a:ext cx="5523385" cy="308979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/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6225FC8-D0D1-497A-9679-E7CD765197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507800"/>
            <a:ext cx="5523385" cy="3089797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244711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EDA – Categorical Data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21F9DC-5AA2-4304-A718-AC2A340B5AF7}"/>
              </a:ext>
            </a:extLst>
          </p:cNvPr>
          <p:cNvSpPr txBox="1"/>
          <p:nvPr/>
        </p:nvSpPr>
        <p:spPr>
          <a:xfrm>
            <a:off x="1476" y="1261884"/>
            <a:ext cx="4196181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Main </a:t>
            </a:r>
            <a:r>
              <a:rPr lang="en-US" b="1" dirty="0" err="1"/>
              <a:t>takeouts</a:t>
            </a:r>
            <a:r>
              <a:rPr lang="en-US" b="1" dirty="0"/>
              <a:t> after data Cleaning, Wrangling and Exploration: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Crosseling</a:t>
            </a:r>
            <a:r>
              <a:rPr lang="en-US" sz="1600" dirty="0"/>
              <a:t> contributes to churn reduction for some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Contract type and payment options are considerably relevant, with Month-to-Month based Contract, </a:t>
            </a:r>
            <a:r>
              <a:rPr lang="en-US" sz="1600" dirty="0" err="1"/>
              <a:t>PaperlessBilling</a:t>
            </a:r>
            <a:r>
              <a:rPr lang="en-US" sz="1600" dirty="0"/>
              <a:t> particularly with Electronic check seem to be strong churn drivers.</a:t>
            </a:r>
          </a:p>
          <a:p>
            <a:endParaRPr lang="en-US" dirty="0"/>
          </a:p>
          <a:p>
            <a:pPr lvl="1"/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BF2139-9E9A-4F08-BB74-863A79F7E5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98"/>
          <a:stretch/>
        </p:blipFill>
        <p:spPr>
          <a:xfrm>
            <a:off x="4110364" y="1376410"/>
            <a:ext cx="7830104" cy="28317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9CE9B24-422C-4783-B5D0-BAE399F602A8}"/>
              </a:ext>
            </a:extLst>
          </p:cNvPr>
          <p:cNvSpPr/>
          <p:nvPr/>
        </p:nvSpPr>
        <p:spPr>
          <a:xfrm>
            <a:off x="4447713" y="1617586"/>
            <a:ext cx="905522" cy="166715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3801CC-AFD4-4619-A234-4ABEF21D65D5}"/>
              </a:ext>
            </a:extLst>
          </p:cNvPr>
          <p:cNvSpPr/>
          <p:nvPr/>
        </p:nvSpPr>
        <p:spPr>
          <a:xfrm>
            <a:off x="8328735" y="1617586"/>
            <a:ext cx="788633" cy="166715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B90548-4419-4415-B981-CE218521A363}"/>
              </a:ext>
            </a:extLst>
          </p:cNvPr>
          <p:cNvSpPr/>
          <p:nvPr/>
        </p:nvSpPr>
        <p:spPr>
          <a:xfrm>
            <a:off x="11002393" y="1617587"/>
            <a:ext cx="788633" cy="1667152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E5E6616-E60C-468F-A3C9-703D01BF4B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86" y="4208114"/>
            <a:ext cx="11728882" cy="283170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CFF60F4-EAD0-4ACC-B03F-43340CA453C6}"/>
              </a:ext>
            </a:extLst>
          </p:cNvPr>
          <p:cNvSpPr/>
          <p:nvPr/>
        </p:nvSpPr>
        <p:spPr>
          <a:xfrm>
            <a:off x="6252840" y="4433287"/>
            <a:ext cx="432045" cy="172781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EE9A1D2-162B-49F6-B129-6E30505187F5}"/>
              </a:ext>
            </a:extLst>
          </p:cNvPr>
          <p:cNvSpPr/>
          <p:nvPr/>
        </p:nvSpPr>
        <p:spPr>
          <a:xfrm>
            <a:off x="7789417" y="4433287"/>
            <a:ext cx="432045" cy="172781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7D70CE-21F7-400A-A579-975E6669D2BE}"/>
              </a:ext>
            </a:extLst>
          </p:cNvPr>
          <p:cNvSpPr/>
          <p:nvPr/>
        </p:nvSpPr>
        <p:spPr>
          <a:xfrm>
            <a:off x="563733" y="4433287"/>
            <a:ext cx="432045" cy="1727816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657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570D2F9-5B62-4AB5-973F-E95FD0B144F9}"/>
              </a:ext>
            </a:extLst>
          </p:cNvPr>
          <p:cNvSpPr/>
          <p:nvPr/>
        </p:nvSpPr>
        <p:spPr>
          <a:xfrm>
            <a:off x="1401192" y="1261884"/>
            <a:ext cx="2255145" cy="5596116"/>
          </a:xfrm>
          <a:prstGeom prst="rect">
            <a:avLst/>
          </a:prstGeom>
          <a:solidFill>
            <a:srgbClr val="DAE3F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07AB52D-FE90-4205-8280-D4140E905658}"/>
              </a:ext>
            </a:extLst>
          </p:cNvPr>
          <p:cNvSpPr/>
          <p:nvPr/>
        </p:nvSpPr>
        <p:spPr>
          <a:xfrm>
            <a:off x="-10356" y="1261884"/>
            <a:ext cx="1411549" cy="5596116"/>
          </a:xfrm>
          <a:prstGeom prst="rect">
            <a:avLst/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978052-BD82-48E4-8163-6E4B88002D9A}"/>
              </a:ext>
            </a:extLst>
          </p:cNvPr>
          <p:cNvSpPr/>
          <p:nvPr/>
        </p:nvSpPr>
        <p:spPr>
          <a:xfrm>
            <a:off x="3639845" y="1261884"/>
            <a:ext cx="2768343" cy="5596116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Machine Learning Workflow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B461BA4-92DF-4BDF-8ED7-FFF7A8F83D19}"/>
              </a:ext>
            </a:extLst>
          </p:cNvPr>
          <p:cNvSpPr/>
          <p:nvPr/>
        </p:nvSpPr>
        <p:spPr>
          <a:xfrm>
            <a:off x="159798" y="3535532"/>
            <a:ext cx="1109709" cy="95878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Raw Dataset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BFF1955-3E75-461F-BA10-1FAC9D82A3F0}"/>
              </a:ext>
            </a:extLst>
          </p:cNvPr>
          <p:cNvSpPr/>
          <p:nvPr/>
        </p:nvSpPr>
        <p:spPr>
          <a:xfrm>
            <a:off x="1581705" y="3535532"/>
            <a:ext cx="1762244" cy="958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Wrangling +EDA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6DE7291-58E0-41E3-BD60-ED64F3A1184C}"/>
              </a:ext>
            </a:extLst>
          </p:cNvPr>
          <p:cNvSpPr/>
          <p:nvPr/>
        </p:nvSpPr>
        <p:spPr>
          <a:xfrm>
            <a:off x="3803559" y="3535532"/>
            <a:ext cx="2350874" cy="95878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Engineering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AD9467-53D2-4CFD-86A4-DF4EA2A08F41}"/>
              </a:ext>
            </a:extLst>
          </p:cNvPr>
          <p:cNvSpPr/>
          <p:nvPr/>
        </p:nvSpPr>
        <p:spPr>
          <a:xfrm>
            <a:off x="6704084" y="2306766"/>
            <a:ext cx="532811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Feature engineering involves selecting and transforming raw data into </a:t>
            </a:r>
            <a:r>
              <a:rPr lang="en-US" b="1" dirty="0"/>
              <a:t>meaningful features </a:t>
            </a:r>
            <a:r>
              <a:rPr lang="en-US" dirty="0"/>
              <a:t>for machine learning algorithms.</a:t>
            </a:r>
          </a:p>
          <a:p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 It improves accuracy by selecting important features and reducing dimensionality.</a:t>
            </a:r>
          </a:p>
          <a:p>
            <a:endParaRPr lang="en-US" dirty="0"/>
          </a:p>
          <a:p>
            <a:r>
              <a:rPr lang="en-US" dirty="0"/>
              <a:t>2. Feature engineering increases </a:t>
            </a:r>
            <a:r>
              <a:rPr lang="en-US" b="1" dirty="0"/>
              <a:t>interpretability</a:t>
            </a:r>
            <a:r>
              <a:rPr lang="en-US" dirty="0"/>
              <a:t> and </a:t>
            </a:r>
            <a:r>
              <a:rPr lang="en-US" b="1" dirty="0"/>
              <a:t>reduces overfitting</a:t>
            </a:r>
            <a:r>
              <a:rPr lang="en-US" dirty="0"/>
              <a:t>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3. It can also be used to </a:t>
            </a:r>
            <a:r>
              <a:rPr lang="en-US" b="1" dirty="0"/>
              <a:t>normalize or standardize data </a:t>
            </a:r>
            <a:r>
              <a:rPr lang="en-US" dirty="0"/>
              <a:t>for consistency.</a:t>
            </a:r>
          </a:p>
        </p:txBody>
      </p:sp>
    </p:spTree>
    <p:extLst>
      <p:ext uri="{BB962C8B-B14F-4D97-AF65-F5344CB8AC3E}">
        <p14:creationId xmlns:p14="http://schemas.microsoft.com/office/powerpoint/2010/main" val="3396806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978052-BD82-48E4-8163-6E4B88002D9A}"/>
              </a:ext>
            </a:extLst>
          </p:cNvPr>
          <p:cNvSpPr/>
          <p:nvPr/>
        </p:nvSpPr>
        <p:spPr>
          <a:xfrm>
            <a:off x="1" y="1261884"/>
            <a:ext cx="1813560" cy="5596116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4000" dirty="0"/>
              <a:t>Selecting and transforming data into </a:t>
            </a:r>
            <a:r>
              <a:rPr lang="en-US" sz="4000" b="1" dirty="0"/>
              <a:t>meaningful features</a:t>
            </a:r>
            <a:endParaRPr lang="en-US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6DE7291-58E0-41E3-BD60-ED64F3A1184C}"/>
              </a:ext>
            </a:extLst>
          </p:cNvPr>
          <p:cNvSpPr/>
          <p:nvPr/>
        </p:nvSpPr>
        <p:spPr>
          <a:xfrm>
            <a:off x="156418" y="3253609"/>
            <a:ext cx="1500725" cy="154093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Engineering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8D8B7E9-5B99-4636-91ED-38E9A29E97E6}"/>
              </a:ext>
            </a:extLst>
          </p:cNvPr>
          <p:cNvSpPr/>
          <p:nvPr/>
        </p:nvSpPr>
        <p:spPr>
          <a:xfrm>
            <a:off x="2144918" y="5076470"/>
            <a:ext cx="2763930" cy="95878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Scaling numeric Variables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23889C8-359B-4CB0-92B0-EF61E3E3CC10}"/>
              </a:ext>
            </a:extLst>
          </p:cNvPr>
          <p:cNvSpPr/>
          <p:nvPr/>
        </p:nvSpPr>
        <p:spPr>
          <a:xfrm>
            <a:off x="5740757" y="5077267"/>
            <a:ext cx="2649024" cy="95878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Categorical Encoding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CA75AB-4ED8-4034-B07E-28C74B556B08}"/>
              </a:ext>
            </a:extLst>
          </p:cNvPr>
          <p:cNvSpPr txBox="1"/>
          <p:nvPr/>
        </p:nvSpPr>
        <p:spPr>
          <a:xfrm>
            <a:off x="2144918" y="6035258"/>
            <a:ext cx="3095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MinMaxScaler</a:t>
            </a:r>
            <a:r>
              <a:rPr lang="en-US" dirty="0"/>
              <a:t> (non gaussian data).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D1B066C-5578-4D08-8638-4B8B2357E5F7}"/>
              </a:ext>
            </a:extLst>
          </p:cNvPr>
          <p:cNvSpPr txBox="1"/>
          <p:nvPr/>
        </p:nvSpPr>
        <p:spPr>
          <a:xfrm>
            <a:off x="5740757" y="6036055"/>
            <a:ext cx="2649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Label encoding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B3D242-DDAE-4772-BEC6-8C551587ED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7881" y="1675603"/>
            <a:ext cx="3412508" cy="3156012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6562C643-7BA3-4EBA-A18B-3F4319F78A0C}"/>
              </a:ext>
            </a:extLst>
          </p:cNvPr>
          <p:cNvSpPr/>
          <p:nvPr/>
        </p:nvSpPr>
        <p:spPr>
          <a:xfrm>
            <a:off x="2406932" y="1430748"/>
            <a:ext cx="2501915" cy="37112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Correlation Matrix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41E4134-472F-486F-876B-9160E646E0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8815" y="1634175"/>
            <a:ext cx="3458122" cy="2674583"/>
          </a:xfrm>
          <a:prstGeom prst="rect">
            <a:avLst/>
          </a:prstGeom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1AB78908-ECA3-47B6-8C41-CF0AE2ACC987}"/>
              </a:ext>
            </a:extLst>
          </p:cNvPr>
          <p:cNvSpPr/>
          <p:nvPr/>
        </p:nvSpPr>
        <p:spPr>
          <a:xfrm>
            <a:off x="5887866" y="1430748"/>
            <a:ext cx="2501915" cy="37112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Correlation vs Target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05A798D-574B-4830-8218-0100358A9599}"/>
              </a:ext>
            </a:extLst>
          </p:cNvPr>
          <p:cNvSpPr/>
          <p:nvPr/>
        </p:nvSpPr>
        <p:spPr>
          <a:xfrm>
            <a:off x="9056311" y="5076470"/>
            <a:ext cx="3019891" cy="95878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Statistical significance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7D9113-44F7-4BD3-BB63-C76CEF92760D}"/>
              </a:ext>
            </a:extLst>
          </p:cNvPr>
          <p:cNvSpPr txBox="1"/>
          <p:nvPr/>
        </p:nvSpPr>
        <p:spPr>
          <a:xfrm>
            <a:off x="9056312" y="6035258"/>
            <a:ext cx="2837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Chi-Squared (</a:t>
            </a:r>
            <a:r>
              <a:rPr lang="en-US" dirty="0" err="1"/>
              <a:t>categ</a:t>
            </a:r>
            <a:r>
              <a:rPr lang="en-US" dirty="0"/>
              <a:t>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ANOVA (Numeric.)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A934C47-CA5B-4543-8F8C-26069635CB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8416" y="1619833"/>
            <a:ext cx="2714908" cy="2795605"/>
          </a:xfrm>
          <a:prstGeom prst="rect">
            <a:avLst/>
          </a:prstGeom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A923E64-D219-48C6-A9BE-D0F199E44C5D}"/>
              </a:ext>
            </a:extLst>
          </p:cNvPr>
          <p:cNvSpPr/>
          <p:nvPr/>
        </p:nvSpPr>
        <p:spPr>
          <a:xfrm>
            <a:off x="9056312" y="1429951"/>
            <a:ext cx="3019891" cy="37112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Sample Imbalance Mitigation</a:t>
            </a:r>
          </a:p>
        </p:txBody>
      </p:sp>
    </p:spTree>
    <p:extLst>
      <p:ext uri="{BB962C8B-B14F-4D97-AF65-F5344CB8AC3E}">
        <p14:creationId xmlns:p14="http://schemas.microsoft.com/office/powerpoint/2010/main" val="3216256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511617E7-DC02-45D4-9920-19A770869F99}"/>
              </a:ext>
            </a:extLst>
          </p:cNvPr>
          <p:cNvSpPr/>
          <p:nvPr/>
        </p:nvSpPr>
        <p:spPr>
          <a:xfrm>
            <a:off x="4701308" y="1261884"/>
            <a:ext cx="3071092" cy="5596116"/>
          </a:xfrm>
          <a:prstGeom prst="rect">
            <a:avLst/>
          </a:prstGeom>
          <a:solidFill>
            <a:schemeClr val="accent6">
              <a:lumMod val="40000"/>
              <a:lumOff val="6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70D2F9-5B62-4AB5-973F-E95FD0B144F9}"/>
              </a:ext>
            </a:extLst>
          </p:cNvPr>
          <p:cNvSpPr/>
          <p:nvPr/>
        </p:nvSpPr>
        <p:spPr>
          <a:xfrm>
            <a:off x="1401193" y="1261884"/>
            <a:ext cx="1585848" cy="5596116"/>
          </a:xfrm>
          <a:prstGeom prst="rect">
            <a:avLst/>
          </a:prstGeom>
          <a:solidFill>
            <a:srgbClr val="DAE3F3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EF0168-E535-4AE5-A01E-66CB721CD892}"/>
              </a:ext>
            </a:extLst>
          </p:cNvPr>
          <p:cNvSpPr/>
          <p:nvPr/>
        </p:nvSpPr>
        <p:spPr>
          <a:xfrm>
            <a:off x="0" y="0"/>
            <a:ext cx="12192000" cy="12618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07AB52D-FE90-4205-8280-D4140E905658}"/>
              </a:ext>
            </a:extLst>
          </p:cNvPr>
          <p:cNvSpPr/>
          <p:nvPr/>
        </p:nvSpPr>
        <p:spPr>
          <a:xfrm>
            <a:off x="-10356" y="1261884"/>
            <a:ext cx="1411549" cy="5596116"/>
          </a:xfrm>
          <a:prstGeom prst="rect">
            <a:avLst/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978052-BD82-48E4-8163-6E4B88002D9A}"/>
              </a:ext>
            </a:extLst>
          </p:cNvPr>
          <p:cNvSpPr/>
          <p:nvPr/>
        </p:nvSpPr>
        <p:spPr>
          <a:xfrm>
            <a:off x="2983775" y="1261884"/>
            <a:ext cx="1706880" cy="5596116"/>
          </a:xfrm>
          <a:prstGeom prst="rect">
            <a:avLst/>
          </a:prstGeom>
          <a:solidFill>
            <a:schemeClr val="accent2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3248AD-F405-4A2D-91A9-AD9174726027}"/>
              </a:ext>
            </a:extLst>
          </p:cNvPr>
          <p:cNvSpPr txBox="1"/>
          <p:nvPr/>
        </p:nvSpPr>
        <p:spPr>
          <a:xfrm>
            <a:off x="0" y="0"/>
            <a:ext cx="121920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latin typeface="Arial Unicode MS"/>
              </a:rPr>
              <a:t>Machine Learning Workflow</a:t>
            </a:r>
            <a:endParaRPr kumimoji="0" lang="en-US" altLang="en-US" sz="5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B461BA4-92DF-4BDF-8ED7-FFF7A8F83D19}"/>
              </a:ext>
            </a:extLst>
          </p:cNvPr>
          <p:cNvSpPr/>
          <p:nvPr/>
        </p:nvSpPr>
        <p:spPr>
          <a:xfrm>
            <a:off x="159798" y="3535532"/>
            <a:ext cx="1109709" cy="95878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Raw Dataset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BFF1955-3E75-461F-BA10-1FAC9D82A3F0}"/>
              </a:ext>
            </a:extLst>
          </p:cNvPr>
          <p:cNvSpPr/>
          <p:nvPr/>
        </p:nvSpPr>
        <p:spPr>
          <a:xfrm>
            <a:off x="1581705" y="3535532"/>
            <a:ext cx="1239233" cy="958788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 Wrangling +EDA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6DE7291-58E0-41E3-BD60-ED64F3A1184C}"/>
              </a:ext>
            </a:extLst>
          </p:cNvPr>
          <p:cNvSpPr/>
          <p:nvPr/>
        </p:nvSpPr>
        <p:spPr>
          <a:xfrm>
            <a:off x="3163479" y="3535532"/>
            <a:ext cx="1435901" cy="95878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Feature Engineering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F8BB222-2134-484F-B5F2-A20A43C88496}"/>
              </a:ext>
            </a:extLst>
          </p:cNvPr>
          <p:cNvSpPr/>
          <p:nvPr/>
        </p:nvSpPr>
        <p:spPr>
          <a:xfrm>
            <a:off x="4848529" y="3530129"/>
            <a:ext cx="2776531" cy="95878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 Pipeline</a:t>
            </a:r>
          </a:p>
          <a:p>
            <a:pPr algn="ctr"/>
            <a:r>
              <a:rPr lang="en-US" dirty="0"/>
              <a:t>+</a:t>
            </a:r>
          </a:p>
          <a:p>
            <a:pPr algn="ctr"/>
            <a:r>
              <a:rPr lang="en-US" dirty="0"/>
              <a:t>Benchmarking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D44B1B3-F7DC-4E27-84C4-664EEF27D188}"/>
              </a:ext>
            </a:extLst>
          </p:cNvPr>
          <p:cNvSpPr/>
          <p:nvPr/>
        </p:nvSpPr>
        <p:spPr>
          <a:xfrm>
            <a:off x="8058039" y="1885864"/>
            <a:ext cx="384832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Machine learning is a subset of artificial intelligence that involves training algorithms </a:t>
            </a:r>
            <a:r>
              <a:rPr lang="en-US" altLang="en-US" b="1" dirty="0">
                <a:latin typeface="Arial" panose="020B0604020202020204" pitchFamily="34" charset="0"/>
              </a:rPr>
              <a:t>to learn patterns in data</a:t>
            </a:r>
            <a:r>
              <a:rPr lang="en-US" altLang="en-US" dirty="0">
                <a:latin typeface="Arial" panose="020B0604020202020204" pitchFamily="34" charset="0"/>
              </a:rPr>
              <a:t> and make </a:t>
            </a:r>
            <a:r>
              <a:rPr lang="en-US" altLang="en-US" b="1" dirty="0">
                <a:latin typeface="Arial" panose="020B0604020202020204" pitchFamily="34" charset="0"/>
              </a:rPr>
              <a:t>predictions or decisions.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It uses </a:t>
            </a:r>
            <a:r>
              <a:rPr lang="en-US" altLang="en-US" b="1" dirty="0">
                <a:latin typeface="Arial" panose="020B0604020202020204" pitchFamily="34" charset="0"/>
              </a:rPr>
              <a:t>statistical models </a:t>
            </a:r>
            <a:r>
              <a:rPr lang="en-US" altLang="en-US" dirty="0">
                <a:latin typeface="Arial" panose="020B0604020202020204" pitchFamily="34" charset="0"/>
              </a:rPr>
              <a:t>to </a:t>
            </a:r>
            <a:r>
              <a:rPr lang="en-US" altLang="en-US" b="1" dirty="0">
                <a:latin typeface="Arial" panose="020B0604020202020204" pitchFamily="34" charset="0"/>
              </a:rPr>
              <a:t>analyze and extract insights </a:t>
            </a:r>
            <a:r>
              <a:rPr lang="en-US" altLang="en-US" dirty="0">
                <a:latin typeface="Arial" panose="020B0604020202020204" pitchFamily="34" charset="0"/>
              </a:rPr>
              <a:t>from data without being explicitly programmed.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latin typeface="Arial" panose="020B0604020202020204" pitchFamily="34" charset="0"/>
              </a:rPr>
              <a:t>It can be </a:t>
            </a:r>
            <a:r>
              <a:rPr lang="en-US" altLang="en-US" b="1" dirty="0">
                <a:latin typeface="Arial" panose="020B0604020202020204" pitchFamily="34" charset="0"/>
              </a:rPr>
              <a:t>supervised</a:t>
            </a:r>
            <a:r>
              <a:rPr lang="en-US" altLang="en-US" dirty="0">
                <a:latin typeface="Arial" panose="020B0604020202020204" pitchFamily="34" charset="0"/>
              </a:rPr>
              <a:t> (knowing </a:t>
            </a:r>
            <a:r>
              <a:rPr lang="en-US" altLang="en-US" b="1" dirty="0">
                <a:latin typeface="Arial" panose="020B0604020202020204" pitchFamily="34" charset="0"/>
              </a:rPr>
              <a:t>pre-defined</a:t>
            </a:r>
            <a:r>
              <a:rPr lang="en-US" altLang="en-US" dirty="0">
                <a:latin typeface="Arial" panose="020B0604020202020204" pitchFamily="34" charset="0"/>
              </a:rPr>
              <a:t> target), </a:t>
            </a:r>
            <a:r>
              <a:rPr lang="en-US" altLang="en-US" b="1" dirty="0">
                <a:latin typeface="Arial" panose="020B0604020202020204" pitchFamily="34" charset="0"/>
              </a:rPr>
              <a:t>unsupervised</a:t>
            </a:r>
            <a:r>
              <a:rPr lang="en-US" altLang="en-US" dirty="0">
                <a:latin typeface="Arial" panose="020B0604020202020204" pitchFamily="34" charset="0"/>
              </a:rPr>
              <a:t> (</a:t>
            </a:r>
            <a:r>
              <a:rPr lang="en-US" altLang="en-US" b="1" dirty="0">
                <a:latin typeface="Arial" panose="020B0604020202020204" pitchFamily="34" charset="0"/>
              </a:rPr>
              <a:t>no predefined </a:t>
            </a:r>
            <a:r>
              <a:rPr lang="en-US" altLang="en-US" dirty="0">
                <a:latin typeface="Arial" panose="020B0604020202020204" pitchFamily="34" charset="0"/>
              </a:rPr>
              <a:t>target)</a:t>
            </a:r>
          </a:p>
        </p:txBody>
      </p:sp>
    </p:spTree>
    <p:extLst>
      <p:ext uri="{BB962C8B-B14F-4D97-AF65-F5344CB8AC3E}">
        <p14:creationId xmlns:p14="http://schemas.microsoft.com/office/powerpoint/2010/main" val="2262607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1346</Words>
  <Application>Microsoft Office PowerPoint</Application>
  <PresentationFormat>Widescreen</PresentationFormat>
  <Paragraphs>329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Arial Unicode MS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Nicolas</dc:creator>
  <cp:lastModifiedBy>Nicolas</cp:lastModifiedBy>
  <cp:revision>20</cp:revision>
  <dcterms:created xsi:type="dcterms:W3CDTF">2023-03-16T16:40:50Z</dcterms:created>
  <dcterms:modified xsi:type="dcterms:W3CDTF">2023-03-16T20:13:28Z</dcterms:modified>
</cp:coreProperties>
</file>

<file path=docProps/thumbnail.jpeg>
</file>